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0" r:id="rId4"/>
    <p:sldId id="268" r:id="rId5"/>
    <p:sldId id="264" r:id="rId6"/>
    <p:sldId id="265" r:id="rId7"/>
    <p:sldId id="263" r:id="rId8"/>
    <p:sldId id="267" r:id="rId9"/>
    <p:sldId id="271" r:id="rId10"/>
    <p:sldId id="260" r:id="rId11"/>
    <p:sldId id="259" r:id="rId12"/>
    <p:sldId id="262" r:id="rId13"/>
    <p:sldId id="26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25,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25,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25,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25,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25,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25,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25,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Cross-Scale Commons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Investigating scale issues in distributed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7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</a:t>
            </a:r>
            <a:endParaRPr lang="en-US" dirty="0"/>
          </a:p>
        </p:txBody>
      </p:sp>
      <p:pic>
        <p:nvPicPr>
          <p:cNvPr id="5" name="Picture Placeholder 4" descr="diagrams-vert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36" r="-363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Top: Aggregate management options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Bottom: Distributed management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0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Exploitation Regimes</a:t>
            </a:r>
            <a:endParaRPr lang="en-US" dirty="0"/>
          </a:p>
        </p:txBody>
      </p:sp>
      <p:pic>
        <p:nvPicPr>
          <p:cNvPr id="6" name="Picture Placeholder 5" descr="capacity-vert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" r="-102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Uniform exploitation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Point exploitation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Point and uniform skins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Combined point sinks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2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Distanced Prisoner’s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27845"/>
          </a:xfrm>
        </p:spPr>
        <p:txBody>
          <a:bodyPr>
            <a:normAutofit/>
          </a:bodyPr>
          <a:lstStyle/>
          <a:p>
            <a:r>
              <a:rPr lang="en-US" dirty="0" smtClean="0"/>
              <a:t>Basic prisoner’s dilemma: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Simple fishery payouts: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Adding distance: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12" y="2323652"/>
            <a:ext cx="2285598" cy="1510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43" y="3848441"/>
            <a:ext cx="6339167" cy="75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214" y="4604489"/>
            <a:ext cx="2285596" cy="1072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643" y="5668441"/>
            <a:ext cx="6339165" cy="7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2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Fishery Game Regimes</a:t>
            </a:r>
            <a:endParaRPr lang="en-US" dirty="0"/>
          </a:p>
        </p:txBody>
      </p:sp>
      <p:pic>
        <p:nvPicPr>
          <p:cNvPr id="5" name="Picture Placeholder 4" descr="diagrams2-vert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r="4418"/>
          <a:stretch>
            <a:fillRect/>
          </a:stretch>
        </p:blipFill>
        <p:spPr>
          <a:xfrm>
            <a:off x="1004888" y="693738"/>
            <a:ext cx="3359150" cy="54689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A) Payouts against a constant player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B) Varying distance from (a) prisoner’s dilemma, (b) weak dominance, (c) optimal exploitation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for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651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Wider range of theoretical responses</a:t>
            </a:r>
          </a:p>
          <a:p>
            <a:r>
              <a:rPr lang="en-US" dirty="0" smtClean="0"/>
              <a:t>Co-management needed</a:t>
            </a:r>
          </a:p>
          <a:p>
            <a:pPr lvl="1"/>
            <a:r>
              <a:rPr lang="en-US" dirty="0" smtClean="0"/>
              <a:t>Local communities more aware</a:t>
            </a:r>
          </a:p>
          <a:p>
            <a:pPr lvl="1"/>
            <a:r>
              <a:rPr lang="en-US" dirty="0" smtClean="0"/>
              <a:t>Government setting conditions right</a:t>
            </a:r>
          </a:p>
          <a:p>
            <a:pPr lvl="2"/>
            <a:r>
              <a:rPr lang="en-US" dirty="0" smtClean="0"/>
              <a:t>Data gathering, protection from </a:t>
            </a:r>
            <a:r>
              <a:rPr lang="en-US" dirty="0" err="1" smtClean="0"/>
              <a:t>env</a:t>
            </a:r>
            <a:r>
              <a:rPr lang="en-US" dirty="0" smtClean="0"/>
              <a:t> damage, enforcement, legitimization, enabling legislation, cultural revitalization, capacity building</a:t>
            </a:r>
          </a:p>
          <a:p>
            <a:r>
              <a:rPr lang="en-US" dirty="0" smtClean="0"/>
              <a:t>Natural scope to manage vs. </a:t>
            </a:r>
            <a:r>
              <a:rPr lang="en-US" dirty="0" err="1" smtClean="0"/>
              <a:t>gov</a:t>
            </a:r>
            <a:r>
              <a:rPr lang="en-US" dirty="0" smtClean="0"/>
              <a:t> interest</a:t>
            </a:r>
          </a:p>
          <a:p>
            <a:r>
              <a:rPr lang="en-US" dirty="0" smtClean="0"/>
              <a:t>Leadership, cohesion, quotas, MPAs</a:t>
            </a:r>
          </a:p>
          <a:p>
            <a:r>
              <a:rPr lang="en-US" dirty="0"/>
              <a:t>Resilience through use patterns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0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Fisheries collapse background</a:t>
            </a:r>
          </a:p>
          <a:p>
            <a:r>
              <a:rPr lang="en-US" dirty="0" smtClean="0"/>
              <a:t>Limitations of a scale focus</a:t>
            </a:r>
            <a:endParaRPr lang="en-US" dirty="0"/>
          </a:p>
          <a:p>
            <a:r>
              <a:rPr lang="en-US" dirty="0" smtClean="0"/>
              <a:t>Distributed commons</a:t>
            </a:r>
          </a:p>
          <a:p>
            <a:r>
              <a:rPr lang="en-US" dirty="0" smtClean="0"/>
              <a:t>Theoretical implications</a:t>
            </a:r>
          </a:p>
          <a:p>
            <a:r>
              <a:rPr lang="en-US" dirty="0" smtClean="0"/>
              <a:t>Potential for local-driven governance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694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Collapse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" t="-4364" r="7" b="3764"/>
          <a:stretch/>
        </p:blipFill>
        <p:spPr>
          <a:xfrm>
            <a:off x="1042988" y="1990574"/>
            <a:ext cx="6777037" cy="4151767"/>
          </a:xfrm>
        </p:spPr>
      </p:pic>
    </p:spTree>
    <p:extLst>
      <p:ext uri="{BB962C8B-B14F-4D97-AF65-F5344CB8AC3E}">
        <p14:creationId xmlns:p14="http://schemas.microsoft.com/office/powerpoint/2010/main" val="82403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for food, fishers, ecosystems, endangered species</a:t>
            </a:r>
          </a:p>
          <a:p>
            <a:r>
              <a:rPr lang="en-US" dirty="0" smtClean="0"/>
              <a:t>Solutions through quotas, gear, reserves, community management</a:t>
            </a:r>
          </a:p>
          <a:p>
            <a:r>
              <a:rPr lang="en-US" dirty="0" smtClean="0"/>
              <a:t>Hampered by entrenchment, governance, communication, uncertainty, subsides, incentives</a:t>
            </a:r>
          </a:p>
          <a:p>
            <a:r>
              <a:rPr lang="en-US" dirty="0" smtClean="0"/>
              <a:t>Poor CPR traits… but history of successes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1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 local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Failures of government management</a:t>
            </a:r>
          </a:p>
          <a:p>
            <a:r>
              <a:rPr lang="en-US" dirty="0" smtClean="0"/>
              <a:t>Capacity for cooperation</a:t>
            </a:r>
          </a:p>
          <a:p>
            <a:r>
              <a:rPr lang="en-US" dirty="0" smtClean="0"/>
              <a:t>Stakeholder engagement</a:t>
            </a:r>
          </a:p>
          <a:p>
            <a:r>
              <a:rPr lang="en-US" dirty="0" smtClean="0"/>
              <a:t>Local knowledge and adaptation</a:t>
            </a:r>
          </a:p>
          <a:p>
            <a:r>
              <a:rPr lang="en-US" dirty="0" smtClean="0"/>
              <a:t>Scale as perspective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584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cross-scale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Co-management</a:t>
            </a:r>
          </a:p>
          <a:p>
            <a:pPr lvl="1"/>
            <a:r>
              <a:rPr lang="en-US" dirty="0" smtClean="0"/>
              <a:t>Weakness of only local or </a:t>
            </a:r>
            <a:r>
              <a:rPr lang="en-US" dirty="0" err="1" smtClean="0"/>
              <a:t>gov.</a:t>
            </a:r>
            <a:r>
              <a:rPr lang="en-US" dirty="0" smtClean="0"/>
              <a:t> control</a:t>
            </a:r>
          </a:p>
          <a:p>
            <a:r>
              <a:rPr lang="en-US" dirty="0" smtClean="0"/>
              <a:t>Impact of “outside” world</a:t>
            </a:r>
          </a:p>
          <a:p>
            <a:r>
              <a:rPr lang="en-US" dirty="0" smtClean="0"/>
              <a:t>Local needs for government and market</a:t>
            </a:r>
          </a:p>
          <a:p>
            <a:pPr lvl="1"/>
            <a:r>
              <a:rPr lang="en-US" dirty="0" smtClean="0"/>
              <a:t>Data, protection, legitimization</a:t>
            </a:r>
          </a:p>
          <a:p>
            <a:r>
              <a:rPr lang="en-US" dirty="0" smtClean="0"/>
              <a:t>Emergent patterns (and resilience)</a:t>
            </a:r>
          </a:p>
          <a:p>
            <a:r>
              <a:rPr lang="en-US" dirty="0" smtClean="0"/>
              <a:t>Scale-independence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Distributed Commons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Relationship is more than larger and smaller.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Separating the effects of scale and resolution.</a:t>
            </a:r>
            <a:endParaRPr lang="en-US" dirty="0"/>
          </a:p>
        </p:txBody>
      </p:sp>
      <p:pic>
        <p:nvPicPr>
          <p:cNvPr id="8" name="Picture Placeholder 7" descr="diagrams-cros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r="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692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Non-excludability, </a:t>
            </a:r>
            <a:r>
              <a:rPr lang="en-US" dirty="0" err="1" smtClean="0"/>
              <a:t>subtractability</a:t>
            </a:r>
            <a:r>
              <a:rPr lang="en-US" dirty="0" smtClean="0"/>
              <a:t> of use </a:t>
            </a:r>
          </a:p>
          <a:p>
            <a:r>
              <a:rPr lang="en-US" dirty="0" smtClean="0"/>
              <a:t>Spatially distributed exploitation and users</a:t>
            </a:r>
          </a:p>
          <a:p>
            <a:r>
              <a:rPr lang="en-US" dirty="0" smtClean="0"/>
              <a:t>Effects have greatest impact locally</a:t>
            </a:r>
          </a:p>
          <a:p>
            <a:pPr lvl="1"/>
            <a:r>
              <a:rPr lang="en-US" dirty="0" smtClean="0"/>
              <a:t>Mobile resource units or medium</a:t>
            </a:r>
          </a:p>
          <a:p>
            <a:r>
              <a:rPr lang="en-US" dirty="0" smtClean="0"/>
              <a:t>No clear boundary at user level</a:t>
            </a:r>
          </a:p>
          <a:p>
            <a:pPr lvl="1"/>
            <a:r>
              <a:rPr lang="en-US" dirty="0" smtClean="0"/>
              <a:t>Impact from “beyond boundary”</a:t>
            </a:r>
          </a:p>
        </p:txBody>
      </p:sp>
    </p:spTree>
    <p:extLst>
      <p:ext uri="{BB962C8B-B14F-4D97-AF65-F5344CB8AC3E}">
        <p14:creationId xmlns:p14="http://schemas.microsoft.com/office/powerpoint/2010/main" val="238356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in </a:t>
            </a:r>
            <a:r>
              <a:rPr lang="en-US" dirty="0" smtClean="0"/>
              <a:t>perspective</a:t>
            </a:r>
          </a:p>
          <a:p>
            <a:pPr lvl="1"/>
            <a:r>
              <a:rPr lang="en-US" dirty="0" smtClean="0"/>
              <a:t>Core, community, outsiders</a:t>
            </a:r>
          </a:p>
          <a:p>
            <a:r>
              <a:rPr lang="en-US" dirty="0" smtClean="0"/>
              <a:t>Greater uncertainty</a:t>
            </a:r>
          </a:p>
          <a:p>
            <a:r>
              <a:rPr lang="en-US" dirty="0" smtClean="0"/>
              <a:t>Problems of blame, control, benefits, and coordination</a:t>
            </a:r>
          </a:p>
          <a:p>
            <a:r>
              <a:rPr lang="en-US" dirty="0" smtClean="0"/>
              <a:t>Diminished property rights, but possible</a:t>
            </a:r>
          </a:p>
          <a:p>
            <a:r>
              <a:rPr lang="en-US" dirty="0" smtClean="0"/>
              <a:t>Cross-boundary benefits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20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583</TotalTime>
  <Words>356</Words>
  <Application>Microsoft Macintosh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Cross-Scale Commons</vt:lpstr>
      <vt:lpstr>Topics</vt:lpstr>
      <vt:lpstr>Fisheries Collapse</vt:lpstr>
      <vt:lpstr>Fisheries Collapse</vt:lpstr>
      <vt:lpstr>The need for a local scale</vt:lpstr>
      <vt:lpstr>The need for cross-scale</vt:lpstr>
      <vt:lpstr>The Distributed Commons</vt:lpstr>
      <vt:lpstr>DC Characteristics</vt:lpstr>
      <vt:lpstr>DC Consequences</vt:lpstr>
      <vt:lpstr>Conceptual Model</vt:lpstr>
      <vt:lpstr>Exploitation Regimes</vt:lpstr>
      <vt:lpstr>Distanced Prisoner’s Dilemma</vt:lpstr>
      <vt:lpstr>Fishery Game Regimes</vt:lpstr>
      <vt:lpstr>Capacity for Governance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Cross-Scale Commons</dc:title>
  <dc:creator>Johanna Goetzel</dc:creator>
  <cp:lastModifiedBy>Johanna Goetzel</cp:lastModifiedBy>
  <cp:revision>23</cp:revision>
  <dcterms:created xsi:type="dcterms:W3CDTF">2012-04-25T15:10:24Z</dcterms:created>
  <dcterms:modified xsi:type="dcterms:W3CDTF">2012-04-26T00:54:24Z</dcterms:modified>
</cp:coreProperties>
</file>